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0" r:id="rId1"/>
  </p:sldMasterIdLst>
  <p:notesMasterIdLst>
    <p:notesMasterId r:id="rId9"/>
  </p:notesMasterIdLst>
  <p:handoutMasterIdLst>
    <p:handoutMasterId r:id="rId10"/>
  </p:handoutMasterIdLst>
  <p:sldIdLst>
    <p:sldId id="306" r:id="rId2"/>
    <p:sldId id="368" r:id="rId3"/>
    <p:sldId id="405" r:id="rId4"/>
    <p:sldId id="406" r:id="rId5"/>
    <p:sldId id="413" r:id="rId6"/>
    <p:sldId id="414" r:id="rId7"/>
    <p:sldId id="415" r:id="rId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FF00"/>
    <a:srgbClr val="0099FF"/>
    <a:srgbClr val="66FF33"/>
    <a:srgbClr val="FF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32" autoAdjust="0"/>
    <p:restoredTop sz="90990" autoAdjust="0"/>
  </p:normalViewPr>
  <p:slideViewPr>
    <p:cSldViewPr>
      <p:cViewPr varScale="1">
        <p:scale>
          <a:sx n="95" d="100"/>
          <a:sy n="95" d="100"/>
        </p:scale>
        <p:origin x="544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90327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>
              <a:defRPr sz="1000" i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>
              <a:defRPr sz="1000" i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0"/>
            <a:r>
              <a:rPr lang="en-US" noProof="0"/>
              <a:t>Second level</a:t>
            </a:r>
          </a:p>
          <a:p>
            <a:pPr lvl="0"/>
            <a:r>
              <a:rPr lang="en-US" noProof="0"/>
              <a:t>Third level</a:t>
            </a:r>
          </a:p>
          <a:p>
            <a:pPr lvl="0"/>
            <a:r>
              <a:rPr lang="en-US" noProof="0"/>
              <a:t>Fourth level</a:t>
            </a:r>
          </a:p>
          <a:p>
            <a:pPr lvl="0"/>
            <a:r>
              <a:rPr lang="en-US" noProof="0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>
              <a:defRPr sz="1000" i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>
              <a:defRPr sz="1000" i="1"/>
            </a:lvl1pPr>
          </a:lstStyle>
          <a:p>
            <a:pPr>
              <a:defRPr/>
            </a:pPr>
            <a:fld id="{B65737E0-0495-4464-AC70-0205E294EA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9940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F7CB7ED-97FF-4293-8C83-CE74DCD2BAC5}" type="slidenum">
              <a:rPr lang="en-US" sz="1000" smtClean="0"/>
              <a:pPr/>
              <a:t>1</a:t>
            </a:fld>
            <a:endParaRPr lang="en-US" sz="100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3CCF571-6C99-4BA1-9E7A-C19F74921D9B}" type="slidenum">
              <a:rPr lang="en-US" sz="1000" smtClean="0"/>
              <a:pPr/>
              <a:t>2</a:t>
            </a:fld>
            <a:endParaRPr lang="en-US" sz="100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paint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828800"/>
            <a:ext cx="82296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685800"/>
            <a:ext cx="77216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3886200"/>
            <a:ext cx="6400800" cy="1771650"/>
          </a:xfrm>
        </p:spPr>
        <p:txBody>
          <a:bodyPr/>
          <a:lstStyle>
            <a:lvl1pPr marL="0" indent="0">
              <a:buFont typeface="Monotype Sorts" pitchFamily="2" charset="2"/>
              <a:buNone/>
              <a:defRPr>
                <a:latin typeface="Arial Black" pitchFamily="34" charset="0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711200" y="6229350"/>
            <a:ext cx="19304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solidFill>
                  <a:srgbClr val="5E574E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49600" y="6229350"/>
            <a:ext cx="2844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>
                <a:solidFill>
                  <a:srgbClr val="5E574E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604000" y="6229350"/>
            <a:ext cx="1828800" cy="514350"/>
          </a:xfrm>
        </p:spPr>
        <p:txBody>
          <a:bodyPr/>
          <a:lstStyle>
            <a:lvl1pPr>
              <a:defRPr>
                <a:solidFill>
                  <a:srgbClr val="5E574E"/>
                </a:solidFill>
              </a:defRPr>
            </a:lvl1pPr>
          </a:lstStyle>
          <a:p>
            <a:pPr>
              <a:defRPr/>
            </a:pPr>
            <a:fld id="{7B640C9D-DFDB-4F17-9445-144FD5C803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885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B22F4-7EC3-45B1-B8E9-4F6FAAF213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879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67BB5B-4FE7-4F70-9054-6CA33B19A7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97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85950"/>
            <a:ext cx="4013200" cy="4171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885950"/>
            <a:ext cx="4013200" cy="4171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09F419-E45A-42F2-88DE-17668E78D7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7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C0C538-5ECD-438B-9802-FB5F7DDE84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954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46927E-9576-427A-B2F4-F1B80D85E4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058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AF32E8-44DC-4391-93BC-E549F30FB2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389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B6523F-EEFC-4F98-9498-1340B322A5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347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9A654C-64E9-4B7F-86E6-3B9083029F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586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ABC7E1-B62B-45E5-B94E-1A2187B843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854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8600" y="228600"/>
            <a:ext cx="2057400" cy="5829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6400" y="228600"/>
            <a:ext cx="6019800" cy="5829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D64A92-261E-4FBE-8FFB-6E37A88B7E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56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6400" y="228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85950"/>
            <a:ext cx="8178800" cy="417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120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31000" y="622935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chemeClr val="bg2"/>
                </a:solidFill>
                <a:latin typeface="Arial" charset="0"/>
              </a:defRPr>
            </a:lvl1pPr>
          </a:lstStyle>
          <a:p>
            <a:pPr>
              <a:defRPr/>
            </a:pPr>
            <a:fld id="{DF5F9C59-D952-4C53-AFBC-72F429ABEE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29" name="Picture 7" descr="paint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314450"/>
            <a:ext cx="82296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Monotype Sorts" pitchFamily="2" charset="2"/>
        <a:buChar char="z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Monotype Sorts" pitchFamily="2" charset="2"/>
        <a:buChar char="y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Monotype Sorts" pitchFamily="2" charset="2"/>
        <a:buChar char="x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ckim@howard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C5B8E3C-F062-46C4-869C-3887FFC65569}" type="slidenum">
              <a:rPr lang="en-US" sz="1400" smtClean="0">
                <a:solidFill>
                  <a:schemeClr val="bg2"/>
                </a:solidFill>
                <a:latin typeface="Arial" charset="0"/>
              </a:rPr>
              <a:pPr/>
              <a:t>1</a:t>
            </a:fld>
            <a:endParaRPr lang="en-US" sz="140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458200" cy="838200"/>
          </a:xfrm>
          <a:solidFill>
            <a:schemeClr val="accent2"/>
          </a:solidFill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VIP Project Description Form</a:t>
            </a:r>
            <a:endParaRPr lang="en-US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457200" y="1219200"/>
            <a:ext cx="8382000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ts val="600"/>
              </a:spcBef>
            </a:pPr>
            <a:r>
              <a:rPr lang="en-US" b="1" dirty="0">
                <a:latin typeface="Arial" charset="0"/>
              </a:rPr>
              <a:t>Project Title: </a:t>
            </a:r>
            <a:r>
              <a:rPr lang="en-US" b="1" u="sng" dirty="0">
                <a:latin typeface="Arial" charset="0"/>
              </a:rPr>
              <a:t>					</a:t>
            </a:r>
            <a:r>
              <a:rPr lang="en-US" b="1" dirty="0">
                <a:latin typeface="Arial" charset="0"/>
              </a:rPr>
              <a:t>   </a:t>
            </a:r>
          </a:p>
          <a:p>
            <a:pPr algn="ctr">
              <a:spcBef>
                <a:spcPts val="600"/>
              </a:spcBef>
            </a:pPr>
            <a:endParaRPr lang="en-US" b="1" dirty="0">
              <a:latin typeface="Arial" charset="0"/>
            </a:endParaRPr>
          </a:p>
          <a:p>
            <a:pPr algn="ctr">
              <a:spcBef>
                <a:spcPts val="600"/>
              </a:spcBef>
            </a:pPr>
            <a:endParaRPr lang="en-US" b="1" dirty="0">
              <a:latin typeface="Arial" charset="0"/>
            </a:endParaRPr>
          </a:p>
          <a:p>
            <a:pPr>
              <a:spcBef>
                <a:spcPts val="600"/>
              </a:spcBef>
            </a:pPr>
            <a:r>
              <a:rPr lang="en-US" dirty="0">
                <a:latin typeface="Arial" charset="0"/>
              </a:rPr>
              <a:t>Technical Contact (Name/email):</a:t>
            </a:r>
            <a:r>
              <a:rPr lang="en-US" u="sng" dirty="0">
                <a:latin typeface="Arial" charset="0"/>
              </a:rPr>
              <a:t>	</a:t>
            </a:r>
            <a:r>
              <a:rPr lang="en-US" sz="2000" u="sng" dirty="0">
                <a:latin typeface="Arial" charset="0"/>
              </a:rPr>
              <a:t>			</a:t>
            </a:r>
          </a:p>
          <a:p>
            <a:pPr>
              <a:spcBef>
                <a:spcPts val="600"/>
              </a:spcBef>
            </a:pPr>
            <a:r>
              <a:rPr lang="en-US" dirty="0">
                <a:latin typeface="Arial" charset="0"/>
              </a:rPr>
              <a:t>Company Name:</a:t>
            </a:r>
            <a:r>
              <a:rPr lang="en-US" u="sng" dirty="0">
                <a:latin typeface="Arial" charset="0"/>
              </a:rPr>
              <a:t>						</a:t>
            </a:r>
          </a:p>
          <a:p>
            <a:pPr algn="ctr">
              <a:spcBef>
                <a:spcPts val="600"/>
              </a:spcBef>
            </a:pPr>
            <a:endParaRPr lang="en-US" sz="1800" b="1" dirty="0">
              <a:solidFill>
                <a:srgbClr val="0000CC"/>
              </a:solidFill>
              <a:latin typeface="Arial" charset="0"/>
            </a:endParaRPr>
          </a:p>
          <a:p>
            <a:pPr>
              <a:spcBef>
                <a:spcPts val="600"/>
              </a:spcBef>
            </a:pPr>
            <a:r>
              <a:rPr lang="en-US" sz="1800" b="1" dirty="0">
                <a:latin typeface="Arial" charset="0"/>
              </a:rPr>
              <a:t>for </a:t>
            </a:r>
          </a:p>
          <a:p>
            <a:pPr>
              <a:spcBef>
                <a:spcPts val="600"/>
              </a:spcBef>
            </a:pPr>
            <a:r>
              <a:rPr lang="en-US" sz="1800" b="1" dirty="0">
                <a:latin typeface="Arial" charset="0"/>
              </a:rPr>
              <a:t>VIP at Howard University</a:t>
            </a:r>
          </a:p>
          <a:p>
            <a:pPr>
              <a:spcBef>
                <a:spcPts val="600"/>
              </a:spcBef>
            </a:pPr>
            <a:endParaRPr lang="en-US" sz="1800" b="1" dirty="0">
              <a:solidFill>
                <a:srgbClr val="0000CC"/>
              </a:solidFill>
              <a:latin typeface="Arial" charset="0"/>
            </a:endParaRPr>
          </a:p>
          <a:p>
            <a:pPr>
              <a:spcBef>
                <a:spcPts val="600"/>
              </a:spcBef>
            </a:pPr>
            <a:endParaRPr lang="en-US" sz="1800" b="1" dirty="0">
              <a:solidFill>
                <a:srgbClr val="0000CC"/>
              </a:solidFill>
              <a:latin typeface="Arial" charset="0"/>
            </a:endParaRPr>
          </a:p>
          <a:p>
            <a:pPr>
              <a:spcBef>
                <a:spcPts val="600"/>
              </a:spcBef>
            </a:pPr>
            <a:r>
              <a:rPr lang="en-US" sz="1800" b="1" dirty="0">
                <a:latin typeface="Arial" charset="0"/>
              </a:rPr>
              <a:t>Please send the completed form  to</a:t>
            </a:r>
          </a:p>
          <a:p>
            <a:pPr>
              <a:spcBef>
                <a:spcPts val="600"/>
              </a:spcBef>
            </a:pPr>
            <a:r>
              <a:rPr lang="en-US" sz="1800" b="1" dirty="0">
                <a:latin typeface="Arial" charset="0"/>
              </a:rPr>
              <a:t>Dr. Charles Kim, VIP director</a:t>
            </a:r>
          </a:p>
          <a:p>
            <a:pPr>
              <a:spcBef>
                <a:spcPts val="600"/>
              </a:spcBef>
            </a:pPr>
            <a:r>
              <a:rPr lang="en-US" sz="1800" b="1" dirty="0">
                <a:latin typeface="Arial" charset="0"/>
                <a:hlinkClick r:id="rId3"/>
              </a:rPr>
              <a:t>ckim@howard.edu</a:t>
            </a:r>
            <a:endParaRPr lang="en-US" sz="1800" b="1" dirty="0">
              <a:latin typeface="Arial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619327"/>
            <a:ext cx="1219200" cy="324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B8A48B1-7DC9-4DE4-912D-362CDB7EA491}" type="slidenum">
              <a:rPr lang="en-US" sz="1400" smtClean="0">
                <a:solidFill>
                  <a:schemeClr val="bg2"/>
                </a:solidFill>
                <a:latin typeface="Arial" charset="0"/>
              </a:rPr>
              <a:pPr/>
              <a:t>2</a:t>
            </a:fld>
            <a:endParaRPr lang="en-US" sz="140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406400" y="228600"/>
            <a:ext cx="8280400" cy="685800"/>
          </a:xfrm>
          <a:solidFill>
            <a:schemeClr val="accent2"/>
          </a:solidFill>
        </p:spPr>
        <p:txBody>
          <a:bodyPr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1. Background &amp; Problem – Please list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90600"/>
            <a:ext cx="8686800" cy="5638800"/>
          </a:xfrm>
        </p:spPr>
        <p:txBody>
          <a:bodyPr/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Background of the project:</a:t>
            </a:r>
          </a:p>
          <a:p>
            <a:pPr lvl="1"/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lvl="1"/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lvl="1"/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lvl="1"/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lvl="1"/>
            <a:endParaRPr lang="en-US" sz="20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Specific problems to be solved (or </a:t>
            </a:r>
            <a:r>
              <a:rPr lang="en-US" sz="2400" u="sng" dirty="0">
                <a:latin typeface="Arial" pitchFamily="34" charset="0"/>
                <a:cs typeface="Arial" pitchFamily="34" charset="0"/>
              </a:rPr>
              <a:t>Specific needs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):</a:t>
            </a:r>
          </a:p>
          <a:p>
            <a:pPr lvl="1"/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228600"/>
            <a:ext cx="8509000" cy="609600"/>
          </a:xfrm>
          <a:solidFill>
            <a:schemeClr val="accent2"/>
          </a:solidFill>
        </p:spPr>
        <p:txBody>
          <a:bodyPr/>
          <a:lstStyle/>
          <a:p>
            <a:pPr lvl="0" algn="ctr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Design Requirement – please 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305800" cy="5715000"/>
          </a:xfrm>
        </p:spPr>
        <p:txBody>
          <a:bodyPr/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Product specifications (in terms of power requirement, size and dimension limit, weight limit, response time, interface compatibility, etc.)</a:t>
            </a:r>
          </a:p>
          <a:p>
            <a:pPr lvl="1"/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lvl="1"/>
            <a:endParaRPr lang="en-US" sz="20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Standards, codes, regulations (to comply with, such as sponsor’s regulation, government regulation, trade organization’s rules,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etc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) to comply with.</a:t>
            </a:r>
          </a:p>
          <a:p>
            <a:pPr lvl="1"/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lvl="1"/>
            <a:endParaRPr lang="en-US" sz="20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Prototype product requirement (in breadboard, PCB level, software code on Windows/Linux,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etc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)</a:t>
            </a:r>
          </a:p>
          <a:p>
            <a:pPr lvl="1"/>
            <a:endParaRPr lang="en-US" sz="2400" dirty="0">
              <a:latin typeface="Arial" pitchFamily="34" charset="0"/>
              <a:cs typeface="Arial" pitchFamily="34" charset="0"/>
              <a:sym typeface="Wingdings" panose="05000000000000000000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1B22F4-7EC3-45B1-B8E9-4F6FAAF2131B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1988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228600"/>
            <a:ext cx="8509000" cy="609600"/>
          </a:xfrm>
          <a:solidFill>
            <a:schemeClr val="accent2"/>
          </a:solidFill>
        </p:spPr>
        <p:txBody>
          <a:bodyPr/>
          <a:lstStyle/>
          <a:p>
            <a:pPr lvl="0" algn="ctr"/>
            <a:r>
              <a:rPr 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Major Milestones and Deliverables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1B22F4-7EC3-45B1-B8E9-4F6FAAF2131B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17F5322C-6F2D-9817-1F94-DCB97F2E92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9135282"/>
              </p:ext>
            </p:extLst>
          </p:nvPr>
        </p:nvGraphicFramePr>
        <p:xfrm>
          <a:off x="685800" y="1295400"/>
          <a:ext cx="8077200" cy="4373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4089557208"/>
                    </a:ext>
                  </a:extLst>
                </a:gridCol>
                <a:gridCol w="3810000">
                  <a:extLst>
                    <a:ext uri="{9D8B030D-6E8A-4147-A177-3AD203B41FA5}">
                      <a16:colId xmlns:a16="http://schemas.microsoft.com/office/drawing/2014/main" val="146557601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737956973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r>
                        <a:rPr lang="en-US" sz="2400" dirty="0"/>
                        <a:t>Quarter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Milestones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Deliverables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8382893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r>
                        <a:rPr lang="en-US" dirty="0"/>
                        <a:t>Q1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764713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r>
                        <a:rPr lang="en-US" dirty="0"/>
                        <a:t>Q2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159976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r>
                        <a:rPr lang="en-US" dirty="0"/>
                        <a:t>Q3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207910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r>
                        <a:rPr lang="en-US" dirty="0"/>
                        <a:t>Q4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26015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81524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228600"/>
            <a:ext cx="8509000" cy="609600"/>
          </a:xfrm>
          <a:solidFill>
            <a:schemeClr val="accent2"/>
          </a:solidFill>
        </p:spPr>
        <p:txBody>
          <a:bodyPr/>
          <a:lstStyle/>
          <a:p>
            <a:pPr lvl="0" algn="ctr"/>
            <a:r>
              <a:rPr 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Final Product and Demonstration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305800" cy="5715000"/>
          </a:xfrm>
        </p:spPr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Minimum functionality of the final product</a:t>
            </a:r>
          </a:p>
          <a:p>
            <a:pPr lvl="1"/>
            <a:endParaRPr lang="en-US" dirty="0">
              <a:latin typeface="Arial" pitchFamily="34" charset="0"/>
              <a:cs typeface="Arial" pitchFamily="34" charset="0"/>
            </a:endParaRPr>
          </a:p>
          <a:p>
            <a:pPr lvl="1"/>
            <a:endParaRPr lang="en-US" dirty="0">
              <a:latin typeface="Arial" pitchFamily="34" charset="0"/>
              <a:cs typeface="Arial" pitchFamily="34" charset="0"/>
            </a:endParaRPr>
          </a:p>
          <a:p>
            <a:pPr lvl="1"/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Demonstration and/or Presentation Requirement</a:t>
            </a:r>
          </a:p>
          <a:p>
            <a:pPr lvl="1"/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1B22F4-7EC3-45B1-B8E9-4F6FAAF2131B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028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228600"/>
            <a:ext cx="8509000" cy="609600"/>
          </a:xfrm>
          <a:solidFill>
            <a:schemeClr val="accent2"/>
          </a:solidFill>
        </p:spPr>
        <p:txBody>
          <a:bodyPr/>
          <a:lstStyle/>
          <a:p>
            <a:pPr lvl="0" algn="ctr"/>
            <a:r>
              <a:rPr 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Additional 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305800" cy="5715000"/>
          </a:xfrm>
        </p:spPr>
        <p:txBody>
          <a:bodyPr/>
          <a:lstStyle/>
          <a:p>
            <a:r>
              <a:rPr lang="en-US" sz="2800" dirty="0">
                <a:latin typeface="Arial" pitchFamily="34" charset="0"/>
                <a:cs typeface="Arial" pitchFamily="34" charset="0"/>
              </a:rPr>
              <a:t>Restriction on faculty advisor (U.S. citizenship, PR, or none)</a:t>
            </a:r>
          </a:p>
          <a:p>
            <a:pPr marL="0" indent="0">
              <a:buNone/>
            </a:pPr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2800" dirty="0">
              <a:latin typeface="Arial" pitchFamily="34" charset="0"/>
              <a:cs typeface="Arial" pitchFamily="34" charset="0"/>
            </a:endParaRPr>
          </a:p>
          <a:p>
            <a:r>
              <a:rPr lang="en-US" sz="2800" dirty="0">
                <a:latin typeface="Arial" pitchFamily="34" charset="0"/>
                <a:cs typeface="Arial" pitchFamily="34" charset="0"/>
              </a:rPr>
              <a:t>If you have selected the faculty advisor for the project, name the faculty advisor:</a:t>
            </a:r>
          </a:p>
          <a:p>
            <a:pPr marL="0" indent="0">
              <a:buNone/>
            </a:pPr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2800" dirty="0">
              <a:latin typeface="Arial" pitchFamily="34" charset="0"/>
              <a:cs typeface="Arial" pitchFamily="34" charset="0"/>
            </a:endParaRPr>
          </a:p>
          <a:p>
            <a:r>
              <a:rPr lang="en-US" sz="2800" dirty="0">
                <a:latin typeface="Arial" pitchFamily="34" charset="0"/>
                <a:cs typeface="Arial" pitchFamily="34" charset="0"/>
              </a:rPr>
              <a:t>Restriction on participating students (U. S. citizenship, PR, or none)</a:t>
            </a:r>
          </a:p>
          <a:p>
            <a:pPr lvl="1"/>
            <a:endParaRPr lang="en-US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" pitchFamily="34" charset="0"/>
                <a:cs typeface="Arial" pitchFamily="34" charset="0"/>
              </a:rPr>
              <a:t>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1B22F4-7EC3-45B1-B8E9-4F6FAAF2131B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29083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228600"/>
            <a:ext cx="8509000" cy="609600"/>
          </a:xfrm>
          <a:solidFill>
            <a:schemeClr val="accent2"/>
          </a:solidFill>
        </p:spPr>
        <p:txBody>
          <a:bodyPr/>
          <a:lstStyle/>
          <a:p>
            <a:pPr lvl="0" algn="ctr"/>
            <a:r>
              <a:rPr 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Other 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305800" cy="5715000"/>
          </a:xfrm>
        </p:spPr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Please list any other requirements</a:t>
            </a:r>
          </a:p>
          <a:p>
            <a:pPr lvl="1"/>
            <a:r>
              <a:rPr lang="en-US" dirty="0">
                <a:latin typeface="Arial" pitchFamily="34" charset="0"/>
                <a:cs typeface="Arial" pitchFamily="34" charset="0"/>
              </a:rPr>
              <a:t>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1B22F4-7EC3-45B1-B8E9-4F6FAAF2131B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997030"/>
      </p:ext>
    </p:extLst>
  </p:cSld>
  <p:clrMapOvr>
    <a:masterClrMapping/>
  </p:clrMapOvr>
</p:sld>
</file>

<file path=ppt/theme/theme1.xml><?xml version="1.0" encoding="utf-8"?>
<a:theme xmlns:a="http://schemas.openxmlformats.org/drawingml/2006/main" name="ch1-1">
  <a:themeElements>
    <a:clrScheme name="ch1-1 2">
      <a:dk1>
        <a:srgbClr val="000000"/>
      </a:dk1>
      <a:lt1>
        <a:srgbClr val="FFFFFF"/>
      </a:lt1>
      <a:dk2>
        <a:srgbClr val="000000"/>
      </a:dk2>
      <a:lt2>
        <a:srgbClr val="5E574E"/>
      </a:lt2>
      <a:accent1>
        <a:srgbClr val="FF6600"/>
      </a:accent1>
      <a:accent2>
        <a:srgbClr val="FFCC00"/>
      </a:accent2>
      <a:accent3>
        <a:srgbClr val="FFFFFF"/>
      </a:accent3>
      <a:accent4>
        <a:srgbClr val="000000"/>
      </a:accent4>
      <a:accent5>
        <a:srgbClr val="FFB8AA"/>
      </a:accent5>
      <a:accent6>
        <a:srgbClr val="E7B900"/>
      </a:accent6>
      <a:hlink>
        <a:srgbClr val="996633"/>
      </a:hlink>
      <a:folHlink>
        <a:srgbClr val="808000"/>
      </a:folHlink>
    </a:clrScheme>
    <a:fontScheme name="ch1-1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ch1-1 1">
        <a:dk1>
          <a:srgbClr val="5E574E"/>
        </a:dk1>
        <a:lt1>
          <a:srgbClr val="FFFFCC"/>
        </a:lt1>
        <a:dk2>
          <a:srgbClr val="0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AA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1-1 2">
        <a:dk1>
          <a:srgbClr val="000000"/>
        </a:dk1>
        <a:lt1>
          <a:srgbClr val="FFFFFF"/>
        </a:lt1>
        <a:dk2>
          <a:srgbClr val="0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996633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1-1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1-1 4">
        <a:dk1>
          <a:srgbClr val="000000"/>
        </a:dk1>
        <a:lt1>
          <a:srgbClr val="FFFFFF"/>
        </a:lt1>
        <a:dk2>
          <a:srgbClr val="8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FF0000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1-1 5">
        <a:dk1>
          <a:srgbClr val="000066"/>
        </a:dk1>
        <a:lt1>
          <a:srgbClr val="FFFFFF"/>
        </a:lt1>
        <a:dk2>
          <a:srgbClr val="0000FF"/>
        </a:dk2>
        <a:lt2>
          <a:srgbClr val="000000"/>
        </a:lt2>
        <a:accent1>
          <a:srgbClr val="0066FF"/>
        </a:accent1>
        <a:accent2>
          <a:srgbClr val="33CCCC"/>
        </a:accent2>
        <a:accent3>
          <a:srgbClr val="FFFFFF"/>
        </a:accent3>
        <a:accent4>
          <a:srgbClr val="000056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1-1 6">
        <a:dk1>
          <a:srgbClr val="000000"/>
        </a:dk1>
        <a:lt1>
          <a:srgbClr val="FFFFFF"/>
        </a:lt1>
        <a:dk2>
          <a:srgbClr val="000066"/>
        </a:dk2>
        <a:lt2>
          <a:srgbClr val="FFCC00"/>
        </a:lt2>
        <a:accent1>
          <a:srgbClr val="0066FF"/>
        </a:accent1>
        <a:accent2>
          <a:srgbClr val="33CCCC"/>
        </a:accent2>
        <a:accent3>
          <a:srgbClr val="AAAAB8"/>
        </a:accent3>
        <a:accent4>
          <a:srgbClr val="DADADA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1-1 7">
        <a:dk1>
          <a:srgbClr val="5E574E"/>
        </a:dk1>
        <a:lt1>
          <a:srgbClr val="FFFFCC"/>
        </a:lt1>
        <a:dk2>
          <a:srgbClr val="8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C0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D:\Computers as Components\Overheads\ch1-1.ppt</Template>
  <TotalTime>4728</TotalTime>
  <Words>261</Words>
  <Application>Microsoft Office PowerPoint</Application>
  <PresentationFormat>On-screen Show (4:3)</PresentationFormat>
  <Paragraphs>66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Arial Black</vt:lpstr>
      <vt:lpstr>Monotype Sorts</vt:lpstr>
      <vt:lpstr>Tahoma</vt:lpstr>
      <vt:lpstr>Times New Roman</vt:lpstr>
      <vt:lpstr>ch1-1</vt:lpstr>
      <vt:lpstr>VIP Project Description Form</vt:lpstr>
      <vt:lpstr>1. Background &amp; Problem – Please list</vt:lpstr>
      <vt:lpstr>2. Design Requirement – please list</vt:lpstr>
      <vt:lpstr>3. Major Milestones and Deliverables</vt:lpstr>
      <vt:lpstr>4. Final Product and Demonstration</vt:lpstr>
      <vt:lpstr>5. Additional Requirements</vt:lpstr>
      <vt:lpstr>6. Other Requirements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uC fundamentals</dc:title>
  <dc:creator>Charles Kim</dc:creator>
  <cp:lastModifiedBy>Kim, Charles</cp:lastModifiedBy>
  <cp:revision>524</cp:revision>
  <cp:lastPrinted>2006-08-29T19:22:52Z</cp:lastPrinted>
  <dcterms:created xsi:type="dcterms:W3CDTF">1995-06-17T23:31:02Z</dcterms:created>
  <dcterms:modified xsi:type="dcterms:W3CDTF">2023-04-06T12:33:30Z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1</vt:i4>
  </property>
  <property fmtid="{D5CDD505-2E9C-101B-9397-08002B2CF9AE}" pid="6" name="ScreenUsage">
    <vt:i4>3</vt:i4>
  </property>
  <property fmtid="{D5CDD505-2E9C-101B-9397-08002B2CF9AE}" pid="7" name="DownloadOriginal">
    <vt:bool>true</vt:bool>
  </property>
  <property fmtid="{D5CDD505-2E9C-101B-9397-08002B2CF9AE}" pid="8" name="DownloadIEButton">
    <vt:bool>false</vt:bool>
  </property>
  <property fmtid="{D5CDD505-2E9C-101B-9397-08002B2CF9AE}" pid="9" name="UseBrowserColor">
    <vt:bool>true</vt:bool>
  </property>
  <property fmtid="{D5CDD505-2E9C-101B-9397-08002B2CF9AE}" pid="10" name="BackColor">
    <vt:i4>15132390</vt:i4>
  </property>
  <property fmtid="{D5CDD505-2E9C-101B-9397-08002B2CF9AE}" pid="11" name="TextColor">
    <vt:i4>0</vt:i4>
  </property>
  <property fmtid="{D5CDD505-2E9C-101B-9397-08002B2CF9AE}" pid="12" name="LinkColor">
    <vt:i4>16711782</vt:i4>
  </property>
  <property fmtid="{D5CDD505-2E9C-101B-9397-08002B2CF9AE}" pid="13" name="VisitedColor">
    <vt:i4>10040268</vt:i4>
  </property>
  <property fmtid="{D5CDD505-2E9C-101B-9397-08002B2CF9AE}" pid="14" name="TransparentButton">
    <vt:i4>0</vt:i4>
  </property>
  <property fmtid="{D5CDD505-2E9C-101B-9397-08002B2CF9AE}" pid="15" name="ButtonType">
    <vt:i4>3</vt:i4>
  </property>
  <property fmtid="{D5CDD505-2E9C-101B-9397-08002B2CF9AE}" pid="16" name="ShowNotes">
    <vt:bool>false</vt:bool>
  </property>
  <property fmtid="{D5CDD505-2E9C-101B-9397-08002B2CF9AE}" pid="17" name="NavBtnPos">
    <vt:i4>3</vt:i4>
  </property>
</Properties>
</file>